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7" r:id="rId2"/>
    <p:sldId id="268" r:id="rId3"/>
    <p:sldId id="269" r:id="rId4"/>
    <p:sldId id="273" r:id="rId5"/>
    <p:sldId id="257" r:id="rId6"/>
    <p:sldId id="270" r:id="rId7"/>
    <p:sldId id="271" r:id="rId8"/>
    <p:sldId id="272" r:id="rId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4C8F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idx="1"/>
          </p:nvPr>
        </p:nvSpPr>
        <p:spPr>
          <a:xfrm>
            <a:off x="3850443" y="0"/>
            <a:ext cx="2945659" cy="496332"/>
          </a:xfrm>
          <a:prstGeom prst="rect">
            <a:avLst/>
          </a:prstGeom>
        </p:spPr>
        <p:txBody>
          <a:bodyPr vert="horz" lIns="94229" tIns="47114" rIns="94229" bIns="47114" rtlCol="0"/>
          <a:lstStyle>
            <a:lvl1pPr algn="r">
              <a:defRPr sz="1200"/>
            </a:lvl1pPr>
          </a:lstStyle>
          <a:p>
            <a:fld id="{2AD73BD8-380A-481E-890D-73ACF1507110}" type="datetimeFigureOut">
              <a:rPr lang="en-US" smtClean="0"/>
              <a:pPr/>
              <a:t>4/6/2018</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4229" tIns="47114" rIns="94229" bIns="4711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4"/>
            <a:ext cx="2945659" cy="496332"/>
          </a:xfrm>
          <a:prstGeom prst="rect">
            <a:avLst/>
          </a:prstGeom>
        </p:spPr>
        <p:txBody>
          <a:bodyPr vert="horz" lIns="94229" tIns="47114" rIns="94229" bIns="471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0443" y="9428584"/>
            <a:ext cx="2945659" cy="496332"/>
          </a:xfrm>
          <a:prstGeom prst="rect">
            <a:avLst/>
          </a:prstGeom>
        </p:spPr>
        <p:txBody>
          <a:bodyPr vert="horz" lIns="94229" tIns="47114" rIns="94229" bIns="47114" rtlCol="0" anchor="b"/>
          <a:lstStyle>
            <a:lvl1pPr algn="r">
              <a:defRPr sz="1200"/>
            </a:lvl1pPr>
          </a:lstStyle>
          <a:p>
            <a:fld id="{554C3440-284D-4BC6-8AB7-BDC7DF09B630}" type="slidenum">
              <a:rPr lang="en-US" smtClean="0"/>
              <a:pPr/>
              <a:t>‹#›</a:t>
            </a:fld>
            <a:endParaRPr lang="en-US" dirty="0"/>
          </a:p>
        </p:txBody>
      </p:sp>
    </p:spTree>
    <p:extLst>
      <p:ext uri="{BB962C8B-B14F-4D97-AF65-F5344CB8AC3E}">
        <p14:creationId xmlns:p14="http://schemas.microsoft.com/office/powerpoint/2010/main" val="10403016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5AD8F5-7E3B-4410-981F-9DF6EFB02F59}" type="slidenum">
              <a:rPr lang="fr-FR"/>
              <a:pPr/>
              <a:t>1</a:t>
            </a:fld>
            <a:endParaRPr lang="fr-FR" dirty="0"/>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r>
              <a:rPr lang="de-DE" dirty="0"/>
              <a:t>Collaborative Project </a:t>
            </a:r>
            <a:r>
              <a:rPr lang="de-DE" dirty="0" err="1"/>
              <a:t>Coordination</a:t>
            </a:r>
            <a:r>
              <a:rPr lang="de-DE" baseline="0" dirty="0"/>
              <a:t> </a:t>
            </a:r>
            <a:r>
              <a:rPr lang="de-DE" baseline="0" dirty="0" err="1"/>
              <a:t>and</a:t>
            </a:r>
            <a:r>
              <a:rPr lang="de-DE" baseline="0" dirty="0"/>
              <a:t> </a:t>
            </a:r>
            <a:r>
              <a:rPr lang="de-DE" baseline="0"/>
              <a:t>Support Action</a:t>
            </a:r>
            <a:endParaRPr lang="de-DE"/>
          </a:p>
        </p:txBody>
      </p:sp>
    </p:spTree>
    <p:extLst>
      <p:ext uri="{BB962C8B-B14F-4D97-AF65-F5344CB8AC3E}">
        <p14:creationId xmlns:p14="http://schemas.microsoft.com/office/powerpoint/2010/main" val="29336198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EACE3E-0342-4D70-A676-D946843CE760}" type="slidenum">
              <a:rPr lang="fr-FR"/>
              <a:pPr/>
              <a:t>2</a:t>
            </a:fld>
            <a:endParaRPr lang="fr-FR" dirty="0"/>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31387802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EACE3E-0342-4D70-A676-D946843CE760}" type="slidenum">
              <a:rPr lang="fr-FR"/>
              <a:pPr/>
              <a:t>3</a:t>
            </a:fld>
            <a:endParaRPr lang="fr-FR" dirty="0"/>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26856077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C0FE1E-38F3-4343-B252-A64FC34FCFFA}" type="slidenum">
              <a:rPr lang="en-GB" smtClean="0"/>
              <a:pPr/>
              <a:t>5</a:t>
            </a:fld>
            <a:endParaRPr lang="en-GB" dirty="0"/>
          </a:p>
        </p:txBody>
      </p:sp>
    </p:spTree>
    <p:extLst>
      <p:ext uri="{BB962C8B-B14F-4D97-AF65-F5344CB8AC3E}">
        <p14:creationId xmlns:p14="http://schemas.microsoft.com/office/powerpoint/2010/main" val="3013516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DACBFC1-4566-45AA-902D-9EB0AABA1500}" type="datetimeFigureOut">
              <a:rPr lang="en-US" smtClean="0"/>
              <a:pPr/>
              <a:t>4/6/2018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141F39-9B91-4DBD-AEC0-11E1FE4C9FBC}"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ACBFC1-4566-45AA-902D-9EB0AABA1500}" type="datetimeFigureOut">
              <a:rPr lang="en-US" smtClean="0"/>
              <a:pPr/>
              <a:t>4/6/2018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141F39-9B91-4DBD-AEC0-11E1FE4C9FB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ACBFC1-4566-45AA-902D-9EB0AABA1500}" type="datetimeFigureOut">
              <a:rPr lang="en-US" smtClean="0"/>
              <a:pPr/>
              <a:t>4/6/2018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141F39-9B91-4DBD-AEC0-11E1FE4C9FB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ACBFC1-4566-45AA-902D-9EB0AABA1500}" type="datetimeFigureOut">
              <a:rPr lang="en-US" smtClean="0"/>
              <a:pPr/>
              <a:t>4/6/2018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141F39-9B91-4DBD-AEC0-11E1FE4C9FB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ACBFC1-4566-45AA-902D-9EB0AABA1500}" type="datetimeFigureOut">
              <a:rPr lang="en-US" smtClean="0"/>
              <a:pPr/>
              <a:t>4/6/2018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141F39-9B91-4DBD-AEC0-11E1FE4C9FBC}"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DACBFC1-4566-45AA-902D-9EB0AABA1500}" type="datetimeFigureOut">
              <a:rPr lang="en-US" smtClean="0"/>
              <a:pPr/>
              <a:t>4/6/2018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141F39-9B91-4DBD-AEC0-11E1FE4C9FB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DACBFC1-4566-45AA-902D-9EB0AABA1500}" type="datetimeFigureOut">
              <a:rPr lang="en-US" smtClean="0"/>
              <a:pPr/>
              <a:t>4/6/2018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141F39-9B91-4DBD-AEC0-11E1FE4C9FB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DACBFC1-4566-45AA-902D-9EB0AABA1500}" type="datetimeFigureOut">
              <a:rPr lang="en-US" smtClean="0"/>
              <a:pPr/>
              <a:t>4/6/2018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141F39-9B91-4DBD-AEC0-11E1FE4C9FB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ACBFC1-4566-45AA-902D-9EB0AABA1500}" type="datetimeFigureOut">
              <a:rPr lang="en-US" smtClean="0"/>
              <a:pPr/>
              <a:t>4/6/2018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141F39-9B91-4DBD-AEC0-11E1FE4C9FB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ACBFC1-4566-45AA-902D-9EB0AABA1500}" type="datetimeFigureOut">
              <a:rPr lang="en-US" smtClean="0"/>
              <a:pPr/>
              <a:t>4/6/2018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141F39-9B91-4DBD-AEC0-11E1FE4C9FB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ACBFC1-4566-45AA-902D-9EB0AABA1500}" type="datetimeFigureOut">
              <a:rPr lang="en-US" smtClean="0"/>
              <a:pPr/>
              <a:t>4/6/2018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141F39-9B91-4DBD-AEC0-11E1FE4C9FBC}"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ACBFC1-4566-45AA-902D-9EB0AABA1500}" type="datetimeFigureOut">
              <a:rPr lang="en-US" smtClean="0"/>
              <a:pPr/>
              <a:t>4/6/2018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141F39-9B91-4DBD-AEC0-11E1FE4C9FB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7" name="Picture 9" descr="PPT_couv"/>
          <p:cNvPicPr>
            <a:picLocks noChangeAspect="1" noChangeArrowheads="1"/>
          </p:cNvPicPr>
          <p:nvPr/>
        </p:nvPicPr>
        <p:blipFill>
          <a:blip r:embed="rId3" cstate="print"/>
          <a:srcRect/>
          <a:stretch>
            <a:fillRect/>
          </a:stretch>
        </p:blipFill>
        <p:spPr bwMode="auto">
          <a:xfrm>
            <a:off x="0" y="-1588"/>
            <a:ext cx="9144000" cy="6859588"/>
          </a:xfrm>
          <a:prstGeom prst="rect">
            <a:avLst/>
          </a:prstGeom>
          <a:noFill/>
        </p:spPr>
      </p:pic>
      <p:sp>
        <p:nvSpPr>
          <p:cNvPr id="2058" name="Text Box 10"/>
          <p:cNvSpPr txBox="1">
            <a:spLocks noChangeArrowheads="1"/>
          </p:cNvSpPr>
          <p:nvPr/>
        </p:nvSpPr>
        <p:spPr bwMode="auto">
          <a:xfrm>
            <a:off x="-152400" y="2751601"/>
            <a:ext cx="8640960" cy="1323439"/>
          </a:xfrm>
          <a:prstGeom prst="rect">
            <a:avLst/>
          </a:prstGeom>
          <a:noFill/>
          <a:ln w="9525">
            <a:noFill/>
            <a:miter lim="800000"/>
            <a:headEnd/>
            <a:tailEnd/>
          </a:ln>
        </p:spPr>
        <p:txBody>
          <a:bodyPr wrap="square">
            <a:spAutoFit/>
          </a:bodyPr>
          <a:lstStyle/>
          <a:p>
            <a:pPr algn="ctr"/>
            <a:r>
              <a:rPr lang="en-US" sz="4000" b="1" dirty="0">
                <a:solidFill>
                  <a:schemeClr val="tx2">
                    <a:lumMod val="60000"/>
                    <a:lumOff val="40000"/>
                  </a:schemeClr>
                </a:solidFill>
              </a:rPr>
              <a:t>Next steps after EUROFLEETS 2</a:t>
            </a:r>
            <a:endParaRPr lang="en-IE" sz="4000" dirty="0">
              <a:solidFill>
                <a:schemeClr val="tx2">
                  <a:lumMod val="60000"/>
                  <a:lumOff val="40000"/>
                </a:schemeClr>
              </a:solidFill>
            </a:endParaRPr>
          </a:p>
          <a:p>
            <a:pPr algn="ctr"/>
            <a:endParaRPr lang="fr-FR" sz="4000" dirty="0">
              <a:solidFill>
                <a:srgbClr val="0070C0"/>
              </a:solidFill>
            </a:endParaRPr>
          </a:p>
        </p:txBody>
      </p:sp>
      <p:sp>
        <p:nvSpPr>
          <p:cNvPr id="7" name="Textfeld 6"/>
          <p:cNvSpPr txBox="1"/>
          <p:nvPr/>
        </p:nvSpPr>
        <p:spPr>
          <a:xfrm>
            <a:off x="6334474" y="5877272"/>
            <a:ext cx="2702022" cy="461665"/>
          </a:xfrm>
          <a:prstGeom prst="rect">
            <a:avLst/>
          </a:prstGeom>
          <a:noFill/>
        </p:spPr>
        <p:txBody>
          <a:bodyPr wrap="none" rtlCol="0">
            <a:spAutoFit/>
          </a:bodyPr>
          <a:lstStyle/>
          <a:p>
            <a:r>
              <a:rPr lang="de-DE" dirty="0">
                <a:solidFill>
                  <a:srgbClr val="0070C0"/>
                </a:solidFill>
              </a:rPr>
              <a:t>www.eurofleets.eu</a:t>
            </a:r>
            <a:endParaRPr lang="en-GB" dirty="0">
              <a:solidFill>
                <a:srgbClr val="0070C0"/>
              </a:solidFill>
            </a:endParaRPr>
          </a:p>
        </p:txBody>
      </p:sp>
      <p:pic>
        <p:nvPicPr>
          <p:cNvPr id="9" name="Grafik 8" descr="EUROFLEETS_banner_200dpi.eps"/>
          <p:cNvPicPr>
            <a:picLocks noChangeAspect="1"/>
          </p:cNvPicPr>
          <p:nvPr/>
        </p:nvPicPr>
        <p:blipFill>
          <a:blip r:embed="rId4" cstate="print"/>
          <a:stretch>
            <a:fillRect/>
          </a:stretch>
        </p:blipFill>
        <p:spPr>
          <a:xfrm>
            <a:off x="0" y="0"/>
            <a:ext cx="9144000" cy="1353980"/>
          </a:xfrm>
          <a:prstGeom prst="rect">
            <a:avLst/>
          </a:prstGeom>
        </p:spPr>
      </p:pic>
      <p:sp>
        <p:nvSpPr>
          <p:cNvPr id="8" name="TextBox 5"/>
          <p:cNvSpPr txBox="1"/>
          <p:nvPr/>
        </p:nvSpPr>
        <p:spPr>
          <a:xfrm>
            <a:off x="5004048" y="1198493"/>
            <a:ext cx="3528392" cy="923330"/>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p>
            <a:pPr algn="ctr">
              <a:defRPr/>
            </a:pPr>
            <a:r>
              <a:rPr lang="en-GB" i="1" dirty="0"/>
              <a:t> </a:t>
            </a:r>
            <a:r>
              <a:rPr lang="en-GB" i="1" dirty="0">
                <a:solidFill>
                  <a:srgbClr val="002060"/>
                </a:solidFill>
              </a:rPr>
              <a:t>“New operational steps towards an alliance of European research fleets”</a:t>
            </a:r>
            <a:r>
              <a:rPr lang="en-GB" dirty="0">
                <a:solidFill>
                  <a:srgbClr val="002060"/>
                </a:solidFill>
              </a:rPr>
              <a:t> </a:t>
            </a:r>
            <a:endParaRPr lang="pt-PT" dirty="0">
              <a:solidFill>
                <a:srgbClr val="002060"/>
              </a:solidFill>
              <a:latin typeface="Calibri" pitchFamily="34" charset="0"/>
            </a:endParaRPr>
          </a:p>
        </p:txBody>
      </p:sp>
      <p:sp>
        <p:nvSpPr>
          <p:cNvPr id="10" name="TextBox 9"/>
          <p:cNvSpPr txBox="1"/>
          <p:nvPr/>
        </p:nvSpPr>
        <p:spPr>
          <a:xfrm>
            <a:off x="1619672" y="3878127"/>
            <a:ext cx="5904656" cy="1754326"/>
          </a:xfrm>
          <a:prstGeom prst="rect">
            <a:avLst/>
          </a:prstGeom>
          <a:noFill/>
        </p:spPr>
        <p:txBody>
          <a:bodyPr wrap="square" rtlCol="0">
            <a:spAutoFit/>
          </a:bodyPr>
          <a:lstStyle/>
          <a:p>
            <a:pPr algn="ctr"/>
            <a:r>
              <a:rPr lang="fr-FR" b="1" dirty="0">
                <a:solidFill>
                  <a:srgbClr val="002060"/>
                </a:solidFill>
              </a:rPr>
              <a:t>EUROFLEETS 2 General Assembly</a:t>
            </a:r>
          </a:p>
          <a:p>
            <a:pPr algn="ctr"/>
            <a:r>
              <a:rPr lang="fr-FR" b="1" dirty="0">
                <a:solidFill>
                  <a:srgbClr val="002060"/>
                </a:solidFill>
              </a:rPr>
              <a:t>Brussels 31st January  2017</a:t>
            </a:r>
          </a:p>
          <a:p>
            <a:pPr algn="ctr"/>
            <a:endParaRPr lang="fr-FR" b="1" dirty="0">
              <a:solidFill>
                <a:srgbClr val="002060"/>
              </a:solidFill>
            </a:endParaRPr>
          </a:p>
          <a:p>
            <a:pPr algn="ctr"/>
            <a:r>
              <a:rPr lang="fr-FR" b="1" dirty="0">
                <a:solidFill>
                  <a:srgbClr val="002060"/>
                </a:solidFill>
              </a:rPr>
              <a:t>Aodhán FitzGerald </a:t>
            </a:r>
          </a:p>
          <a:p>
            <a:pPr algn="ctr"/>
            <a:r>
              <a:rPr lang="fr-FR" b="1" dirty="0">
                <a:solidFill>
                  <a:srgbClr val="002060"/>
                </a:solidFill>
              </a:rPr>
              <a:t>Marine Institute </a:t>
            </a:r>
            <a:endParaRPr lang="fr-FR" dirty="0">
              <a:solidFill>
                <a:srgbClr val="002060"/>
              </a:solidFill>
            </a:endParaRPr>
          </a:p>
          <a:p>
            <a:endParaRPr lang="en-US"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7" name="Rectangle 7"/>
          <p:cNvSpPr>
            <a:spLocks noGrp="1" noChangeArrowheads="1"/>
          </p:cNvSpPr>
          <p:nvPr>
            <p:ph type="title"/>
          </p:nvPr>
        </p:nvSpPr>
        <p:spPr>
          <a:xfrm>
            <a:off x="8286776" y="6096000"/>
            <a:ext cx="476224" cy="381000"/>
          </a:xfrm>
          <a:noFill/>
          <a:ln/>
        </p:spPr>
        <p:txBody>
          <a:bodyPr/>
          <a:lstStyle/>
          <a:p>
            <a:pPr algn="r"/>
            <a:fld id="{77D580F6-6B2F-4FDB-B37A-4A8049519180}" type="slidenum">
              <a:rPr lang="fr-FR" sz="1000" b="1">
                <a:solidFill>
                  <a:schemeClr val="bg2"/>
                </a:solidFill>
                <a:latin typeface="Helvetica Neue" pitchFamily="1" charset="0"/>
              </a:rPr>
              <a:pPr algn="r"/>
              <a:t>2</a:t>
            </a:fld>
            <a:endParaRPr lang="fr-FR" dirty="0"/>
          </a:p>
        </p:txBody>
      </p:sp>
      <p:sp>
        <p:nvSpPr>
          <p:cNvPr id="8" name="Text Box 5"/>
          <p:cNvSpPr txBox="1">
            <a:spLocks noChangeArrowheads="1"/>
          </p:cNvSpPr>
          <p:nvPr/>
        </p:nvSpPr>
        <p:spPr bwMode="auto">
          <a:xfrm>
            <a:off x="1676400" y="285728"/>
            <a:ext cx="5791200" cy="461665"/>
          </a:xfrm>
          <a:prstGeom prst="rect">
            <a:avLst/>
          </a:prstGeom>
          <a:noFill/>
          <a:ln w="9525">
            <a:noFill/>
            <a:miter lim="800000"/>
            <a:headEnd/>
            <a:tailEnd/>
          </a:ln>
        </p:spPr>
        <p:txBody>
          <a:bodyPr>
            <a:spAutoFit/>
          </a:bodyPr>
          <a:lstStyle/>
          <a:p>
            <a:pPr algn="ctr"/>
            <a:r>
              <a:rPr lang="fr-FR" sz="2400" b="1" dirty="0">
                <a:solidFill>
                  <a:srgbClr val="4C8FD8"/>
                </a:solidFill>
              </a:rPr>
              <a:t> </a:t>
            </a:r>
          </a:p>
        </p:txBody>
      </p:sp>
      <p:cxnSp>
        <p:nvCxnSpPr>
          <p:cNvPr id="10" name="Gerade Verbindung 9"/>
          <p:cNvCxnSpPr/>
          <p:nvPr/>
        </p:nvCxnSpPr>
        <p:spPr bwMode="auto">
          <a:xfrm rot="10800000" flipH="1">
            <a:off x="1071538" y="928671"/>
            <a:ext cx="7324756" cy="11773"/>
          </a:xfrm>
          <a:prstGeom prst="line">
            <a:avLst/>
          </a:prstGeom>
          <a:solidFill>
            <a:schemeClr val="accent1"/>
          </a:solidFill>
          <a:ln w="31750" cap="flat" cmpd="sng" algn="ctr">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prstDash val="solid"/>
            <a:round/>
            <a:headEnd type="none" w="med" len="med"/>
            <a:tailEnd type="none" w="med" len="med"/>
          </a:ln>
          <a:effectLst/>
        </p:spPr>
      </p:cxnSp>
      <p:sp>
        <p:nvSpPr>
          <p:cNvPr id="26" name="Rechteck 3"/>
          <p:cNvSpPr>
            <a:spLocks noChangeArrowheads="1"/>
          </p:cNvSpPr>
          <p:nvPr/>
        </p:nvSpPr>
        <p:spPr bwMode="auto">
          <a:xfrm>
            <a:off x="899592" y="1052736"/>
            <a:ext cx="7848872" cy="4462760"/>
          </a:xfrm>
          <a:prstGeom prst="rect">
            <a:avLst/>
          </a:prstGeom>
          <a:noFill/>
          <a:ln w="9525">
            <a:noFill/>
            <a:miter lim="800000"/>
            <a:headEnd/>
            <a:tailEnd/>
          </a:ln>
        </p:spPr>
        <p:txBody>
          <a:bodyPr wrap="square">
            <a:spAutoFit/>
          </a:bodyPr>
          <a:lstStyle/>
          <a:p>
            <a:pPr marL="285750" indent="-285750">
              <a:buFont typeface="Arial" panose="020B0604020202020204" pitchFamily="34" charset="0"/>
              <a:buChar char="•"/>
            </a:pPr>
            <a:r>
              <a:rPr lang="en-IE" dirty="0"/>
              <a:t>Research Infrastructures (RI) have been recognised as a key foundation for building a truly effective European Research Area (ERA) and for reaching the goals of the Innovation Union. </a:t>
            </a:r>
          </a:p>
          <a:p>
            <a:pPr marL="285750" indent="-285750">
              <a:buFont typeface="Arial" panose="020B0604020202020204" pitchFamily="34" charset="0"/>
              <a:buChar char="•"/>
            </a:pPr>
            <a:r>
              <a:rPr lang="en-IE" dirty="0"/>
              <a:t>European researchers, as well as industry and public bodies, need access to the highest quality research infrastructures to ensure the advancement of European knowledge, research performance and technology development</a:t>
            </a:r>
            <a:r>
              <a:rPr lang="en-IE" b="1" dirty="0"/>
              <a:t>.</a:t>
            </a:r>
            <a:r>
              <a:rPr lang="en-IE" dirty="0"/>
              <a:t> </a:t>
            </a:r>
            <a:endParaRPr lang="en-IE" sz="2400" dirty="0"/>
          </a:p>
          <a:p>
            <a:pPr marL="285750" indent="-285750">
              <a:buFont typeface="Arial" panose="020B0604020202020204" pitchFamily="34" charset="0"/>
              <a:buChar char="•"/>
            </a:pPr>
            <a:r>
              <a:rPr lang="en-IE" dirty="0"/>
              <a:t>Europe’s Marine Research Fleet is a major infrastructure asset, making an essential contribution to the excellence of Europe’s science base and vital to achieving a knowledge-based society. </a:t>
            </a:r>
          </a:p>
          <a:p>
            <a:pPr marL="285750" indent="-285750">
              <a:buFont typeface="Arial" panose="020B0604020202020204" pitchFamily="34" charset="0"/>
              <a:buChar char="•"/>
            </a:pPr>
            <a:r>
              <a:rPr lang="en-IE" dirty="0"/>
              <a:t>The Eurofleets 1 (2009)  and 2 (2013)  initiatives addressed the issue of the fragmentation and relative inefficiency of European Research fleets. They included a highly successful Trans National Access programme, providing access to a total of  28 Ocean and regional class vessels and mobile infrastructure in diverse locations across Europe and the Polar Regions</a:t>
            </a:r>
            <a:endParaRPr lang="en-GB" b="1" dirty="0">
              <a:solidFill>
                <a:srgbClr val="002060"/>
              </a:solidFill>
              <a:cs typeface="Arial" pitchFamily="34" charset="0"/>
            </a:endParaRPr>
          </a:p>
          <a:p>
            <a:endParaRPr lang="de-DE" sz="3200" b="1" dirty="0">
              <a:solidFill>
                <a:srgbClr val="002060"/>
              </a:solidFill>
              <a:latin typeface="Calibri" pitchFamily="34" charset="0"/>
              <a:cs typeface="Arial" pitchFamily="34" charset="0"/>
            </a:endParaRPr>
          </a:p>
        </p:txBody>
      </p:sp>
      <p:sp>
        <p:nvSpPr>
          <p:cNvPr id="2" name="TextBox 1"/>
          <p:cNvSpPr txBox="1"/>
          <p:nvPr/>
        </p:nvSpPr>
        <p:spPr>
          <a:xfrm>
            <a:off x="2209800" y="457200"/>
            <a:ext cx="4008020" cy="461665"/>
          </a:xfrm>
          <a:prstGeom prst="rect">
            <a:avLst/>
          </a:prstGeom>
          <a:noFill/>
        </p:spPr>
        <p:txBody>
          <a:bodyPr wrap="none" rtlCol="0">
            <a:spAutoFit/>
          </a:bodyPr>
          <a:lstStyle/>
          <a:p>
            <a:r>
              <a:rPr lang="en-IE" sz="2400" b="1" dirty="0"/>
              <a:t>What next after Eurofleets 2 ?</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7" name="Rectangle 7"/>
          <p:cNvSpPr>
            <a:spLocks noGrp="1" noChangeArrowheads="1"/>
          </p:cNvSpPr>
          <p:nvPr>
            <p:ph type="title"/>
          </p:nvPr>
        </p:nvSpPr>
        <p:spPr>
          <a:xfrm>
            <a:off x="8286776" y="6096000"/>
            <a:ext cx="476224" cy="381000"/>
          </a:xfrm>
          <a:noFill/>
          <a:ln/>
        </p:spPr>
        <p:txBody>
          <a:bodyPr/>
          <a:lstStyle/>
          <a:p>
            <a:pPr algn="r"/>
            <a:fld id="{77D580F6-6B2F-4FDB-B37A-4A8049519180}" type="slidenum">
              <a:rPr lang="fr-FR" sz="1000" b="1">
                <a:solidFill>
                  <a:schemeClr val="bg2"/>
                </a:solidFill>
                <a:latin typeface="Helvetica Neue" pitchFamily="1" charset="0"/>
              </a:rPr>
              <a:pPr algn="r"/>
              <a:t>3</a:t>
            </a:fld>
            <a:endParaRPr lang="fr-FR" dirty="0"/>
          </a:p>
        </p:txBody>
      </p:sp>
      <p:sp>
        <p:nvSpPr>
          <p:cNvPr id="8" name="Text Box 5"/>
          <p:cNvSpPr txBox="1">
            <a:spLocks noChangeArrowheads="1"/>
          </p:cNvSpPr>
          <p:nvPr/>
        </p:nvSpPr>
        <p:spPr bwMode="auto">
          <a:xfrm>
            <a:off x="1676400" y="285728"/>
            <a:ext cx="5791200" cy="584775"/>
          </a:xfrm>
          <a:prstGeom prst="rect">
            <a:avLst/>
          </a:prstGeom>
          <a:noFill/>
          <a:ln w="9525">
            <a:noFill/>
            <a:miter lim="800000"/>
            <a:headEnd/>
            <a:tailEnd/>
          </a:ln>
        </p:spPr>
        <p:txBody>
          <a:bodyPr>
            <a:spAutoFit/>
          </a:bodyPr>
          <a:lstStyle/>
          <a:p>
            <a:pPr algn="ctr"/>
            <a:r>
              <a:rPr lang="fr-FR" sz="3200" b="1" dirty="0">
                <a:solidFill>
                  <a:srgbClr val="4C8FD8"/>
                </a:solidFill>
              </a:rPr>
              <a:t>Eurofleets+ </a:t>
            </a:r>
          </a:p>
        </p:txBody>
      </p:sp>
      <p:cxnSp>
        <p:nvCxnSpPr>
          <p:cNvPr id="10" name="Gerade Verbindung 9"/>
          <p:cNvCxnSpPr/>
          <p:nvPr/>
        </p:nvCxnSpPr>
        <p:spPr bwMode="auto">
          <a:xfrm rot="10800000" flipH="1">
            <a:off x="1071538" y="928671"/>
            <a:ext cx="7324756" cy="11773"/>
          </a:xfrm>
          <a:prstGeom prst="line">
            <a:avLst/>
          </a:prstGeom>
          <a:solidFill>
            <a:schemeClr val="accent1"/>
          </a:solidFill>
          <a:ln w="31750" cap="flat" cmpd="sng" algn="ctr">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prstDash val="solid"/>
            <a:round/>
            <a:headEnd type="none" w="med" len="med"/>
            <a:tailEnd type="none" w="med" len="med"/>
          </a:ln>
          <a:effectLst/>
        </p:spPr>
      </p:cxnSp>
      <p:sp>
        <p:nvSpPr>
          <p:cNvPr id="26" name="Rechteck 3"/>
          <p:cNvSpPr>
            <a:spLocks noChangeArrowheads="1"/>
          </p:cNvSpPr>
          <p:nvPr/>
        </p:nvSpPr>
        <p:spPr bwMode="auto">
          <a:xfrm>
            <a:off x="381000" y="1173227"/>
            <a:ext cx="8223447" cy="4662815"/>
          </a:xfrm>
          <a:prstGeom prst="rect">
            <a:avLst/>
          </a:prstGeom>
          <a:noFill/>
          <a:ln w="9525">
            <a:noFill/>
            <a:miter lim="800000"/>
            <a:headEnd/>
            <a:tailEnd/>
          </a:ln>
        </p:spPr>
        <p:txBody>
          <a:bodyPr wrap="square">
            <a:spAutoFit/>
          </a:bodyPr>
          <a:lstStyle/>
          <a:p>
            <a:pPr marL="803275" lvl="1" indent="-346075">
              <a:spcAft>
                <a:spcPts val="600"/>
              </a:spcAft>
              <a:buClr>
                <a:srgbClr val="FF0000"/>
              </a:buClr>
              <a:buFont typeface="Arial" panose="020B0604020202020204" pitchFamily="34" charset="0"/>
              <a:buChar char="•"/>
            </a:pPr>
            <a:r>
              <a:rPr lang="en-IE" sz="1600" dirty="0"/>
              <a:t>Building upon past efforts (Eurofleets 1 &amp; Eurofleets 2) there is a continued requirement to reinforce efforts to ensure a coherent approach to coordinating the research fleets. Such coordination is vital for an efficient and fit-for-purpose fleet able to meet diverse and emerging user needs of the European marine research community as well as other stakeholders</a:t>
            </a:r>
          </a:p>
          <a:p>
            <a:pPr marL="803275" lvl="1" indent="-346075">
              <a:spcAft>
                <a:spcPts val="600"/>
              </a:spcAft>
              <a:buClr>
                <a:srgbClr val="FF0000"/>
              </a:buClr>
              <a:buFont typeface="Arial" panose="020B0604020202020204" pitchFamily="34" charset="0"/>
              <a:buChar char="•"/>
            </a:pPr>
            <a:r>
              <a:rPr lang="en-IE" sz="1600" dirty="0"/>
              <a:t> Proposing the inclusion of a call topic in the Horizon 2020 Advanced Communities Infrastructure Call 2018-2020 Programming Cycle for the Infrastructure Domain Area – Marine Research Vessels.</a:t>
            </a:r>
          </a:p>
          <a:p>
            <a:pPr marL="803275" lvl="1" indent="-346075">
              <a:spcAft>
                <a:spcPts val="600"/>
              </a:spcAft>
              <a:buClr>
                <a:srgbClr val="FF0000"/>
              </a:buClr>
              <a:buFont typeface="Arial" panose="020B0604020202020204" pitchFamily="34" charset="0"/>
              <a:buChar char="•"/>
            </a:pPr>
            <a:r>
              <a:rPr lang="en-IE" sz="1600" dirty="0"/>
              <a:t>Integrating activities towards a coordinated and fit for purpose European Marine Research fleet (</a:t>
            </a:r>
            <a:r>
              <a:rPr lang="en-IE" sz="1600" b="1" dirty="0"/>
              <a:t>Eurofleets+)</a:t>
            </a:r>
          </a:p>
          <a:p>
            <a:pPr marL="803275" lvl="1" indent="-346075">
              <a:spcAft>
                <a:spcPts val="600"/>
              </a:spcAft>
              <a:buClr>
                <a:srgbClr val="FF0000"/>
              </a:buClr>
              <a:buFont typeface="Arial" panose="020B0604020202020204" pitchFamily="34" charset="0"/>
              <a:buChar char="•"/>
            </a:pPr>
            <a:r>
              <a:rPr lang="en-IE" sz="1600" dirty="0"/>
              <a:t>Already many major Research Institutes and Research Organisations are committed to this continued pan-European collaboration including: </a:t>
            </a:r>
            <a:r>
              <a:rPr lang="en-IE" sz="1600" b="1" dirty="0"/>
              <a:t>Marine Institute</a:t>
            </a:r>
            <a:r>
              <a:rPr lang="en-IE" sz="1600" dirty="0"/>
              <a:t> (IE); </a:t>
            </a:r>
            <a:r>
              <a:rPr lang="en-IE" sz="1600" b="1" dirty="0"/>
              <a:t>Alfred Wegner Institute</a:t>
            </a:r>
            <a:r>
              <a:rPr lang="en-IE" sz="1600" dirty="0"/>
              <a:t> (DE); </a:t>
            </a:r>
            <a:r>
              <a:rPr lang="en-IE" sz="1600" b="1" dirty="0"/>
              <a:t>CNR, OGS</a:t>
            </a:r>
            <a:r>
              <a:rPr lang="en-IE" sz="1600" dirty="0"/>
              <a:t> (IT);</a:t>
            </a:r>
            <a:r>
              <a:rPr lang="en-IE" sz="1600" b="1" dirty="0"/>
              <a:t> CSIC</a:t>
            </a:r>
            <a:r>
              <a:rPr lang="en-IE" sz="1600" dirty="0"/>
              <a:t> (ES);</a:t>
            </a:r>
            <a:r>
              <a:rPr lang="en-IE" sz="1600" b="1" dirty="0"/>
              <a:t> DTU Aqua</a:t>
            </a:r>
            <a:r>
              <a:rPr lang="en-IE" sz="1600" dirty="0"/>
              <a:t> (DK); </a:t>
            </a:r>
            <a:r>
              <a:rPr lang="en-IE" sz="1600" b="1" dirty="0"/>
              <a:t>IFREMER</a:t>
            </a:r>
            <a:r>
              <a:rPr lang="en-IE" sz="1600" dirty="0"/>
              <a:t> (FR); </a:t>
            </a:r>
            <a:r>
              <a:rPr lang="en-IE" sz="1600" b="1" dirty="0"/>
              <a:t>Institute of Marine Research</a:t>
            </a:r>
            <a:r>
              <a:rPr lang="en-IE" sz="1600" dirty="0"/>
              <a:t> (NO);</a:t>
            </a:r>
            <a:r>
              <a:rPr lang="en-IE" sz="1600" b="1" dirty="0"/>
              <a:t> RBINS, VLIZ</a:t>
            </a:r>
            <a:r>
              <a:rPr lang="en-IE" sz="1600" dirty="0"/>
              <a:t> (BE);</a:t>
            </a:r>
            <a:r>
              <a:rPr lang="en-IE" sz="1600" b="1" dirty="0"/>
              <a:t> TTU </a:t>
            </a:r>
            <a:r>
              <a:rPr lang="en-IE" sz="1600" dirty="0"/>
              <a:t>(EE). </a:t>
            </a:r>
            <a:endParaRPr lang="en-IE" sz="1600" b="1" dirty="0"/>
          </a:p>
          <a:p>
            <a:pPr marL="803275" lvl="1" indent="-346075">
              <a:spcAft>
                <a:spcPts val="600"/>
              </a:spcAft>
              <a:buClr>
                <a:srgbClr val="FF0000"/>
              </a:buClr>
              <a:buFont typeface="Wingdings 2" pitchFamily="18" charset="2"/>
              <a:buChar char=""/>
            </a:pPr>
            <a:endParaRPr lang="en-US" sz="2400" dirty="0">
              <a:latin typeface="Calibri" pitchFamily="34" charset="0"/>
            </a:endParaRPr>
          </a:p>
          <a:p>
            <a:pPr marL="803275" lvl="1" indent="-346075">
              <a:spcAft>
                <a:spcPts val="600"/>
              </a:spcAft>
              <a:buClr>
                <a:srgbClr val="FF0000"/>
              </a:buClr>
              <a:buFont typeface="Wingdings 2" pitchFamily="18" charset="2"/>
              <a:buChar char=""/>
            </a:pPr>
            <a:endParaRPr lang="en-GB" sz="2400" b="1" dirty="0">
              <a:solidFill>
                <a:srgbClr val="002060"/>
              </a:solidFill>
              <a:latin typeface="Calibri" pitchFamily="34" charset="0"/>
              <a:cs typeface="Arial" pitchFamily="34"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219200"/>
            <a:ext cx="7162800" cy="4302716"/>
          </a:xfrm>
          <a:prstGeom prst="rect">
            <a:avLst/>
          </a:prstGeom>
        </p:spPr>
        <p:txBody>
          <a:bodyPr wrap="square">
            <a:spAutoFit/>
          </a:bodyPr>
          <a:lstStyle/>
          <a:p>
            <a:pPr marL="285750" indent="-285750" algn="just">
              <a:lnSpc>
                <a:spcPct val="115000"/>
              </a:lnSpc>
              <a:spcAft>
                <a:spcPts val="0"/>
              </a:spcAft>
              <a:buFont typeface="Arial" panose="020B0604020202020204" pitchFamily="34" charset="0"/>
              <a:buChar char="•"/>
            </a:pPr>
            <a:r>
              <a:rPr lang="en-IE" sz="1600" b="1" dirty="0">
                <a:latin typeface="Calibri" panose="020F0502020204030204" pitchFamily="34" charset="0"/>
                <a:ea typeface="Calibri" panose="020F0502020204030204" pitchFamily="34" charset="0"/>
                <a:cs typeface="Times New Roman" panose="02020603050405020304" pitchFamily="18" charset="0"/>
              </a:rPr>
              <a:t>Ambitions of a 2018 Advanced Communities project (INFRAIA) for Marine Research Infrastructure – Marine Research Vessels</a:t>
            </a:r>
          </a:p>
          <a:p>
            <a:pPr marL="342900" indent="-342900" algn="just">
              <a:lnSpc>
                <a:spcPct val="115000"/>
              </a:lnSpc>
              <a:spcAft>
                <a:spcPts val="0"/>
              </a:spcAft>
              <a:buFont typeface="Arial" panose="020B0604020202020204" pitchFamily="34" charset="0"/>
              <a:buChar char="•"/>
            </a:pPr>
            <a:r>
              <a:rPr lang="en-IE" sz="1600" dirty="0"/>
              <a:t>A dedicated call for Advanced Communities would provide support for a specific Integrating Activity, combining networking activities, Trans-national access and Joint Research activities</a:t>
            </a:r>
            <a:r>
              <a:rPr lang="en-IE" sz="1600" b="1" dirty="0"/>
              <a:t>.</a:t>
            </a:r>
            <a:r>
              <a:rPr lang="en-IE" sz="1600" dirty="0"/>
              <a:t> A </a:t>
            </a:r>
            <a:r>
              <a:rPr lang="en-IE" sz="1600" b="1" dirty="0"/>
              <a:t>four year project</a:t>
            </a:r>
            <a:r>
              <a:rPr lang="en-IE" sz="1600" dirty="0"/>
              <a:t> with a budget of approximately </a:t>
            </a:r>
            <a:r>
              <a:rPr lang="en-IE" sz="1600" b="1" dirty="0"/>
              <a:t>10M Euros</a:t>
            </a:r>
            <a:r>
              <a:rPr lang="en-IE" sz="1600" dirty="0"/>
              <a:t> is expected to achieve these ambitions</a:t>
            </a:r>
          </a:p>
          <a:p>
            <a:pPr marL="342900" indent="-342900" algn="just">
              <a:lnSpc>
                <a:spcPct val="115000"/>
              </a:lnSpc>
              <a:spcAft>
                <a:spcPts val="0"/>
              </a:spcAft>
              <a:buFont typeface="Arial" panose="020B0604020202020204" pitchFamily="34" charset="0"/>
              <a:buChar char="•"/>
            </a:pPr>
            <a:r>
              <a:rPr lang="en-IE" sz="1600" dirty="0"/>
              <a:t>The </a:t>
            </a:r>
            <a:r>
              <a:rPr lang="en-IE" sz="1600" b="1" dirty="0"/>
              <a:t>Eurofleets+</a:t>
            </a:r>
            <a:r>
              <a:rPr lang="en-IE" sz="1600" dirty="0"/>
              <a:t> </a:t>
            </a:r>
            <a:r>
              <a:rPr lang="en-IE" sz="1600" b="1" dirty="0"/>
              <a:t>Advanced Community</a:t>
            </a:r>
            <a:r>
              <a:rPr lang="en-IE" sz="1600" dirty="0"/>
              <a:t> would be an enhancement and evolution of the successful previous integrating initiatives providing added value and service evolution. </a:t>
            </a:r>
          </a:p>
          <a:p>
            <a:pPr marL="342900" indent="-342900" algn="just">
              <a:lnSpc>
                <a:spcPct val="115000"/>
              </a:lnSpc>
              <a:spcAft>
                <a:spcPts val="0"/>
              </a:spcAft>
              <a:buFont typeface="Arial" panose="020B0604020202020204" pitchFamily="34" charset="0"/>
              <a:buChar char="•"/>
            </a:pPr>
            <a:r>
              <a:rPr lang="en-IE" sz="1600" dirty="0"/>
              <a:t>Eurofleets+ is well placed to utilise the well networked and integrated community that has emerged from the previous efforts to address the evolving scientific demands from the EU, European research community and other stakeholders. </a:t>
            </a:r>
          </a:p>
          <a:p>
            <a:r>
              <a:rPr lang="en-IE" sz="1600" dirty="0"/>
              <a:t> </a:t>
            </a:r>
          </a:p>
          <a:p>
            <a:pPr marL="342900" indent="-342900" algn="just">
              <a:lnSpc>
                <a:spcPct val="115000"/>
              </a:lnSpc>
              <a:spcAft>
                <a:spcPts val="0"/>
              </a:spcAft>
              <a:buFont typeface="Arial" panose="020B0604020202020204" pitchFamily="34" charset="0"/>
              <a:buChar char="•"/>
            </a:pP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 Box 5"/>
          <p:cNvSpPr txBox="1">
            <a:spLocks noChangeArrowheads="1"/>
          </p:cNvSpPr>
          <p:nvPr/>
        </p:nvSpPr>
        <p:spPr bwMode="auto">
          <a:xfrm>
            <a:off x="1676400" y="285728"/>
            <a:ext cx="5791200" cy="584775"/>
          </a:xfrm>
          <a:prstGeom prst="rect">
            <a:avLst/>
          </a:prstGeom>
          <a:noFill/>
          <a:ln w="9525">
            <a:noFill/>
            <a:miter lim="800000"/>
            <a:headEnd/>
            <a:tailEnd/>
          </a:ln>
        </p:spPr>
        <p:txBody>
          <a:bodyPr>
            <a:spAutoFit/>
          </a:bodyPr>
          <a:lstStyle/>
          <a:p>
            <a:pPr algn="ctr"/>
            <a:r>
              <a:rPr lang="fr-FR" sz="3200" b="1" dirty="0">
                <a:solidFill>
                  <a:srgbClr val="4C8FD8"/>
                </a:solidFill>
              </a:rPr>
              <a:t>Eurofleets+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143000"/>
            <a:ext cx="8229600" cy="4525963"/>
          </a:xfrm>
        </p:spPr>
        <p:txBody>
          <a:bodyPr>
            <a:normAutofit/>
          </a:bodyPr>
          <a:lstStyle/>
          <a:p>
            <a:pPr lvl="0"/>
            <a:endParaRPr lang="en-US" dirty="0">
              <a:solidFill>
                <a:srgbClr val="002060"/>
              </a:solidFill>
              <a:latin typeface="Calibri" pitchFamily="34" charset="0"/>
            </a:endParaRPr>
          </a:p>
          <a:p>
            <a:endParaRPr lang="en-US" dirty="0">
              <a:solidFill>
                <a:srgbClr val="002060"/>
              </a:solidFill>
              <a:latin typeface="Calibri" pitchFamily="34" charset="0"/>
            </a:endParaRPr>
          </a:p>
        </p:txBody>
      </p:sp>
      <p:cxnSp>
        <p:nvCxnSpPr>
          <p:cNvPr id="5" name="Straight Connector 4"/>
          <p:cNvCxnSpPr/>
          <p:nvPr/>
        </p:nvCxnSpPr>
        <p:spPr>
          <a:xfrm>
            <a:off x="0" y="838200"/>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7" name="Text Box 5"/>
          <p:cNvSpPr txBox="1">
            <a:spLocks noGrp="1" noChangeArrowheads="1"/>
          </p:cNvSpPr>
          <p:nvPr>
            <p:ph type="title"/>
          </p:nvPr>
        </p:nvSpPr>
        <p:spPr bwMode="auto">
          <a:xfrm>
            <a:off x="457200" y="0"/>
            <a:ext cx="7772400" cy="981075"/>
          </a:xfrm>
          <a:prstGeom prst="rect">
            <a:avLst/>
          </a:prstGeom>
          <a:noFill/>
          <a:ln w="9525">
            <a:noFill/>
            <a:miter lim="800000"/>
            <a:headEnd/>
            <a:tailEnd/>
          </a:ln>
        </p:spPr>
        <p:txBody>
          <a:bodyPr>
            <a:spAutoFit/>
          </a:bodyPr>
          <a:lstStyle/>
          <a:p>
            <a:pPr algn="ctr"/>
            <a:r>
              <a:rPr lang="fr-FR" sz="3200" b="1" dirty="0">
                <a:solidFill>
                  <a:srgbClr val="4C8FD8"/>
                </a:solidFill>
              </a:rPr>
              <a:t>Eurofleets+ </a:t>
            </a:r>
          </a:p>
        </p:txBody>
      </p:sp>
      <p:sp>
        <p:nvSpPr>
          <p:cNvPr id="2" name="TextBox 1"/>
          <p:cNvSpPr txBox="1"/>
          <p:nvPr/>
        </p:nvSpPr>
        <p:spPr>
          <a:xfrm>
            <a:off x="685800" y="1219200"/>
            <a:ext cx="8305800" cy="3724096"/>
          </a:xfrm>
          <a:prstGeom prst="rect">
            <a:avLst/>
          </a:prstGeom>
          <a:noFill/>
        </p:spPr>
        <p:txBody>
          <a:bodyPr wrap="square" rtlCol="0">
            <a:spAutoFit/>
          </a:bodyPr>
          <a:lstStyle/>
          <a:p>
            <a:r>
              <a:rPr lang="en-IE" b="1" dirty="0"/>
              <a:t>Planned Activities:</a:t>
            </a:r>
          </a:p>
          <a:p>
            <a:pPr lvl="0"/>
            <a:r>
              <a:rPr lang="en-IE" sz="1400" dirty="0"/>
              <a:t>Provision of </a:t>
            </a:r>
            <a:r>
              <a:rPr lang="en-IE" sz="1400" b="1" dirty="0"/>
              <a:t>transnational access (TNA)</a:t>
            </a:r>
            <a:r>
              <a:rPr lang="en-IE" sz="1400" dirty="0"/>
              <a:t> to a modern pan-European RV fleet and associated subsea infrastructures  </a:t>
            </a:r>
          </a:p>
          <a:p>
            <a:pPr marL="285750" lvl="0" indent="-285750">
              <a:buFont typeface="Arial" panose="020B0604020202020204" pitchFamily="34" charset="0"/>
              <a:buChar char="•"/>
            </a:pPr>
            <a:r>
              <a:rPr lang="en-IE" sz="1400" dirty="0"/>
              <a:t>TNA calls to be focused on modern cost effective Regional vessels and associated equipment to maximize the amount of shiptime to be made available for more ambitious projects with consequent higher impact.</a:t>
            </a:r>
          </a:p>
          <a:p>
            <a:pPr marL="285750" lvl="0" indent="-285750">
              <a:buFont typeface="Arial" panose="020B0604020202020204" pitchFamily="34" charset="0"/>
              <a:buChar char="•"/>
            </a:pPr>
            <a:r>
              <a:rPr lang="en-IE" sz="1400" dirty="0"/>
              <a:t>TNA targeted calls to focus on addressing  relevant  societal challenges </a:t>
            </a:r>
          </a:p>
          <a:p>
            <a:pPr marL="285750" lvl="0" indent="-285750">
              <a:buFont typeface="Arial" panose="020B0604020202020204" pitchFamily="34" charset="0"/>
              <a:buChar char="•"/>
            </a:pPr>
            <a:r>
              <a:rPr lang="en-IE" sz="1400" dirty="0"/>
              <a:t>TNA call focusing on access for young scientists</a:t>
            </a:r>
          </a:p>
          <a:p>
            <a:pPr marL="285750" lvl="0" indent="-285750">
              <a:buFont typeface="Arial" panose="020B0604020202020204" pitchFamily="34" charset="0"/>
              <a:buChar char="•"/>
            </a:pPr>
            <a:r>
              <a:rPr lang="en-IE" sz="1400" dirty="0"/>
              <a:t>TNA calls to enhance access for multinational and multidisciplinary groups  and  countries with little or no access to Modern RV’s</a:t>
            </a:r>
          </a:p>
          <a:p>
            <a:pPr marL="285750" lvl="0" indent="-285750">
              <a:buFont typeface="Arial" panose="020B0604020202020204" pitchFamily="34" charset="0"/>
              <a:buChar char="•"/>
            </a:pPr>
            <a:r>
              <a:rPr lang="en-IE" sz="1400" dirty="0"/>
              <a:t>TNA calls will be expanded to also allow industrial actors to apply and access the infrastructure to test/validate new equipment/technologies/services.</a:t>
            </a:r>
          </a:p>
          <a:p>
            <a:pPr marL="285750" lvl="0" indent="-285750">
              <a:buFont typeface="Arial" panose="020B0604020202020204" pitchFamily="34" charset="0"/>
              <a:buChar char="•"/>
            </a:pPr>
            <a:r>
              <a:rPr lang="en-IE" sz="1400" dirty="0"/>
              <a:t>TNA calls to be interlinked where possible with other initiatives such as JPI Oceans to  offer opportunities for funding of data analysis phase of  proposals following  completion of surveys</a:t>
            </a:r>
          </a:p>
          <a:p>
            <a:pPr marL="285750" lvl="0" indent="-285750">
              <a:buFont typeface="Arial" panose="020B0604020202020204" pitchFamily="34" charset="0"/>
              <a:buChar char="•"/>
            </a:pPr>
            <a:r>
              <a:rPr lang="en-IE" sz="1400" dirty="0"/>
              <a:t>TNA calls to include initiatives combining RV’s and Underwater systems </a:t>
            </a:r>
          </a:p>
          <a:p>
            <a:endParaRPr lang="en-IE" b="1" dirty="0"/>
          </a:p>
          <a:p>
            <a:r>
              <a:rPr lang="en-IE" b="1" dirty="0"/>
              <a:t> </a:t>
            </a:r>
            <a:endParaRPr lang="en-IE"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2400" b="1" i="0" u="none" strike="noStrike" kern="1200" cap="none" spc="0" normalizeH="0" baseline="0" noProof="0" dirty="0">
              <a:ln>
                <a:noFill/>
              </a:ln>
              <a:solidFill>
                <a:srgbClr val="4C8FD8"/>
              </a:solidFill>
              <a:effectLst/>
              <a:uLnTx/>
              <a:uFillTx/>
              <a:latin typeface="+mj-lt"/>
              <a:ea typeface="+mj-ea"/>
              <a:cs typeface="+mj-cs"/>
            </a:endParaRPr>
          </a:p>
        </p:txBody>
      </p:sp>
      <p:cxnSp>
        <p:nvCxnSpPr>
          <p:cNvPr id="5" name="Straight Connector 4"/>
          <p:cNvCxnSpPr/>
          <p:nvPr/>
        </p:nvCxnSpPr>
        <p:spPr>
          <a:xfrm>
            <a:off x="0" y="1066800"/>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9" name="Text Box 5"/>
          <p:cNvSpPr txBox="1">
            <a:spLocks noGrp="1" noChangeArrowheads="1"/>
          </p:cNvSpPr>
          <p:nvPr>
            <p:ph type="title"/>
          </p:nvPr>
        </p:nvSpPr>
        <p:spPr bwMode="auto">
          <a:xfrm>
            <a:off x="457200" y="0"/>
            <a:ext cx="7772400" cy="981075"/>
          </a:xfrm>
          <a:prstGeom prst="rect">
            <a:avLst/>
          </a:prstGeom>
          <a:noFill/>
          <a:ln w="9525">
            <a:noFill/>
            <a:miter lim="800000"/>
            <a:headEnd/>
            <a:tailEnd/>
          </a:ln>
        </p:spPr>
        <p:txBody>
          <a:bodyPr>
            <a:spAutoFit/>
          </a:bodyPr>
          <a:lstStyle/>
          <a:p>
            <a:pPr algn="ctr"/>
            <a:r>
              <a:rPr lang="fr-FR" sz="3200" b="1" dirty="0">
                <a:solidFill>
                  <a:srgbClr val="4C8FD8"/>
                </a:solidFill>
              </a:rPr>
              <a:t>Eurofleets+ </a:t>
            </a:r>
          </a:p>
        </p:txBody>
      </p:sp>
      <p:sp>
        <p:nvSpPr>
          <p:cNvPr id="2" name="Rectangle 1"/>
          <p:cNvSpPr/>
          <p:nvPr/>
        </p:nvSpPr>
        <p:spPr>
          <a:xfrm>
            <a:off x="838200" y="1686215"/>
            <a:ext cx="7848600" cy="3754874"/>
          </a:xfrm>
          <a:prstGeom prst="rect">
            <a:avLst/>
          </a:prstGeom>
        </p:spPr>
        <p:txBody>
          <a:bodyPr wrap="square">
            <a:spAutoFit/>
          </a:bodyPr>
          <a:lstStyle/>
          <a:p>
            <a:pPr lvl="0"/>
            <a:r>
              <a:rPr lang="en-IE" sz="16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Networking activities </a:t>
            </a:r>
            <a:r>
              <a:rPr lang="en-IE"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will include </a:t>
            </a:r>
            <a:r>
              <a:rPr lang="en-IE" sz="1400" dirty="0">
                <a:latin typeface="Calibri" panose="020F0502020204030204" pitchFamily="34" charset="0"/>
                <a:ea typeface="Calibri" panose="020F0502020204030204" pitchFamily="34" charset="0"/>
                <a:cs typeface="Times New Roman" panose="02020603050405020304" pitchFamily="18" charset="0"/>
              </a:rPr>
              <a:t>specific actions and operational initiatives to enable the European fleet of vessels and vehicles to meet the evolving needs of the marine scientific user community  and will be closely integrated with and </a:t>
            </a:r>
            <a:r>
              <a:rPr lang="en-IE" sz="1400" b="1" dirty="0">
                <a:latin typeface="Calibri" panose="020F0502020204030204" pitchFamily="34" charset="0"/>
                <a:ea typeface="Calibri" panose="020F0502020204030204" pitchFamily="34" charset="0"/>
                <a:cs typeface="Times New Roman" panose="02020603050405020304" pitchFamily="18" charset="0"/>
              </a:rPr>
              <a:t>supportin</a:t>
            </a:r>
            <a:r>
              <a:rPr lang="en-IE" sz="1400" dirty="0">
                <a:latin typeface="Calibri" panose="020F0502020204030204" pitchFamily="34" charset="0"/>
                <a:ea typeface="Calibri" panose="020F0502020204030204" pitchFamily="34" charset="0"/>
                <a:cs typeface="Times New Roman" panose="02020603050405020304" pitchFamily="18" charset="0"/>
              </a:rPr>
              <a:t>g  the TNA themed calls </a:t>
            </a:r>
          </a:p>
          <a:p>
            <a:pPr lvl="0"/>
            <a:r>
              <a:rPr lang="en-IE" sz="1400" dirty="0"/>
              <a:t>NA activities to  include: </a:t>
            </a:r>
          </a:p>
          <a:p>
            <a:pPr marL="285750" lvl="0" indent="-285750">
              <a:buFont typeface="Arial" panose="020B0604020202020204" pitchFamily="34" charset="0"/>
              <a:buChar char="•"/>
            </a:pPr>
            <a:r>
              <a:rPr lang="en-IE" sz="1400" dirty="0"/>
              <a:t>Examining  the adaptation of new and existing vessels, equipment and operational strategies  to meet  current and emerging needs of several areas including: European Ocean Observing System, offshore renewable energy installations, large scale seabed mapping campaigns, multi-use offshore platforms and autonomous vehicle operations </a:t>
            </a:r>
          </a:p>
          <a:p>
            <a:pPr marL="285750" lvl="0" indent="-285750">
              <a:buFont typeface="Arial" panose="020B0604020202020204" pitchFamily="34" charset="0"/>
              <a:buChar char="•"/>
            </a:pPr>
            <a:r>
              <a:rPr lang="en-IE" sz="1400" dirty="0"/>
              <a:t>Training and upskilling of the next generation of marine/maritime scientists with dedicated  participation  through customised training programmes including access to ship-time on state-of-the-art vessels and equipment. </a:t>
            </a:r>
          </a:p>
          <a:p>
            <a:pPr marL="285750" lvl="0" indent="-285750">
              <a:buFont typeface="Arial" panose="020B0604020202020204" pitchFamily="34" charset="0"/>
              <a:buChar char="•"/>
            </a:pPr>
            <a:r>
              <a:rPr lang="en-IE" sz="1400" dirty="0"/>
              <a:t>Assess and pilot strategies and new technologies for </a:t>
            </a:r>
            <a:r>
              <a:rPr lang="en-IE" sz="1400" b="1" dirty="0"/>
              <a:t>E–access and remote participation/access by researchers </a:t>
            </a:r>
            <a:endParaRPr lang="en-IE" sz="1400" dirty="0"/>
          </a:p>
          <a:p>
            <a:pPr marL="285750" lvl="0" indent="-285750">
              <a:buFont typeface="Arial" panose="020B0604020202020204" pitchFamily="34" charset="0"/>
              <a:buChar char="•"/>
            </a:pPr>
            <a:r>
              <a:rPr lang="en-IE" sz="1400" b="1" dirty="0"/>
              <a:t>Dissemination and Exploitation Plan (DEP)</a:t>
            </a:r>
            <a:r>
              <a:rPr lang="en-IE" sz="1400" dirty="0"/>
              <a:t> will ensure two-way engagement with relevant stakeholders </a:t>
            </a:r>
          </a:p>
          <a:p>
            <a:pPr marL="285750" lvl="0" indent="-285750">
              <a:buFont typeface="Arial" panose="020B0604020202020204" pitchFamily="34" charset="0"/>
              <a:buChar char="•"/>
            </a:pPr>
            <a:r>
              <a:rPr lang="en-IE" sz="1400" dirty="0"/>
              <a:t>Concerted actions will be undertaken to set up </a:t>
            </a:r>
            <a:r>
              <a:rPr lang="en-IE" sz="1400" b="1" dirty="0"/>
              <a:t>a long-term, sustained research vessel network of Excellence in Europe</a:t>
            </a:r>
            <a:endParaRPr lang="en-IE" dirty="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0" y="1066800"/>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5" name="Title 1"/>
          <p:cNvSpPr txBox="1">
            <a:spLocks/>
          </p:cNvSpPr>
          <p:nvPr/>
        </p:nvSpPr>
        <p:spPr>
          <a:xfrm>
            <a:off x="457200" y="0"/>
            <a:ext cx="8229600" cy="1143000"/>
          </a:xfrm>
          <a:prstGeom prst="rect">
            <a:avLst/>
          </a:prstGeom>
        </p:spPr>
        <p:txBody>
          <a:bodyPr vert="horz" lIns="91440" tIns="45720" rIns="91440" bIns="45720" rtlCol="0" anchor="ctr">
            <a:normAutofit/>
          </a:bodyPr>
          <a:lstStyle/>
          <a:p>
            <a:pPr lvl="0" algn="ctr">
              <a:spcBef>
                <a:spcPct val="0"/>
              </a:spcBef>
              <a:defRPr/>
            </a:pPr>
            <a:endParaRPr lang="en-US" sz="2400" b="1" dirty="0">
              <a:solidFill>
                <a:srgbClr val="4C8FD8"/>
              </a:solidFill>
            </a:endParaRPr>
          </a:p>
        </p:txBody>
      </p:sp>
      <p:sp>
        <p:nvSpPr>
          <p:cNvPr id="6" name="Content Placeholder 2"/>
          <p:cNvSpPr>
            <a:spLocks noGrp="1"/>
          </p:cNvSpPr>
          <p:nvPr>
            <p:ph idx="1"/>
          </p:nvPr>
        </p:nvSpPr>
        <p:spPr>
          <a:xfrm>
            <a:off x="533400" y="1981200"/>
            <a:ext cx="8352928" cy="3276600"/>
          </a:xfrm>
        </p:spPr>
        <p:txBody>
          <a:bodyPr>
            <a:normAutofit/>
          </a:bodyPr>
          <a:lstStyle/>
          <a:p>
            <a:pPr marL="0" indent="0">
              <a:buNone/>
            </a:pPr>
            <a:r>
              <a:rPr lang="en-IE" sz="1500" b="1" dirty="0"/>
              <a:t>Joint Research Activities</a:t>
            </a:r>
          </a:p>
          <a:p>
            <a:pPr marL="0" indent="0">
              <a:buNone/>
            </a:pPr>
            <a:endParaRPr lang="en-IE" sz="1500" dirty="0"/>
          </a:p>
          <a:p>
            <a:pPr lvl="0"/>
            <a:r>
              <a:rPr lang="en-IE" sz="1500" dirty="0"/>
              <a:t> Working with Industry partners on improving the operational efficiency of the RV fleet though study of the specific adaptation of emerging technologies for propulsion and power generation to the unique needs of research vessels </a:t>
            </a:r>
          </a:p>
          <a:p>
            <a:pPr lvl="0"/>
            <a:r>
              <a:rPr lang="en-IE" sz="1500" dirty="0"/>
              <a:t>Assess and pilot strategies and technologies for E–access and remote participation and access by researchers to further maximise the capacity of the fleet and infrastructure</a:t>
            </a:r>
            <a:r>
              <a:rPr lang="en-IE" sz="1500" b="1" dirty="0"/>
              <a:t> and </a:t>
            </a:r>
            <a:r>
              <a:rPr lang="en-IE" sz="1500" dirty="0"/>
              <a:t>Eurofleets+ will collaborate with Seadatacloud and other research infrastructures to </a:t>
            </a:r>
            <a:r>
              <a:rPr lang="en-IE" sz="1500" b="1" dirty="0"/>
              <a:t>facilitate the European Open Science Cloud (EOSC)</a:t>
            </a:r>
            <a:r>
              <a:rPr lang="en-IE" sz="1500" dirty="0"/>
              <a:t>. To that end, the initiative will build upon the state of the art in ICT and e-infrastructures for data, computing and networking</a:t>
            </a:r>
          </a:p>
          <a:p>
            <a:endParaRPr lang="en-IE" sz="2000" dirty="0"/>
          </a:p>
        </p:txBody>
      </p:sp>
      <p:sp>
        <p:nvSpPr>
          <p:cNvPr id="7" name="Text Box 5"/>
          <p:cNvSpPr txBox="1">
            <a:spLocks noGrp="1" noChangeArrowheads="1"/>
          </p:cNvSpPr>
          <p:nvPr>
            <p:ph type="title"/>
          </p:nvPr>
        </p:nvSpPr>
        <p:spPr bwMode="auto">
          <a:xfrm>
            <a:off x="457200" y="0"/>
            <a:ext cx="7772400" cy="981075"/>
          </a:xfrm>
          <a:prstGeom prst="rect">
            <a:avLst/>
          </a:prstGeom>
          <a:noFill/>
          <a:ln w="9525">
            <a:noFill/>
            <a:miter lim="800000"/>
            <a:headEnd/>
            <a:tailEnd/>
          </a:ln>
        </p:spPr>
        <p:txBody>
          <a:bodyPr>
            <a:spAutoFit/>
          </a:bodyPr>
          <a:lstStyle/>
          <a:p>
            <a:pPr algn="ctr"/>
            <a:r>
              <a:rPr lang="fr-FR" sz="3200" b="1" dirty="0">
                <a:solidFill>
                  <a:srgbClr val="4C8FD8"/>
                </a:solidFill>
              </a:rPr>
              <a:t>Eurofleets+ </a:t>
            </a:r>
          </a:p>
        </p:txBody>
      </p:sp>
    </p:spTree>
    <p:extLst>
      <p:ext uri="{BB962C8B-B14F-4D97-AF65-F5344CB8AC3E}">
        <p14:creationId xmlns:p14="http://schemas.microsoft.com/office/powerpoint/2010/main" val="1095241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flipV="1">
            <a:off x="0" y="1143000"/>
            <a:ext cx="9144000" cy="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5" name="Title 1"/>
          <p:cNvSpPr txBox="1">
            <a:spLocks/>
          </p:cNvSpPr>
          <p:nvPr/>
        </p:nvSpPr>
        <p:spPr>
          <a:xfrm>
            <a:off x="457200" y="0"/>
            <a:ext cx="8229600" cy="1143000"/>
          </a:xfrm>
          <a:prstGeom prst="rect">
            <a:avLst/>
          </a:prstGeom>
        </p:spPr>
        <p:txBody>
          <a:bodyPr vert="horz" lIns="91440" tIns="45720" rIns="91440" bIns="45720" rtlCol="0" anchor="ctr">
            <a:normAutofit/>
          </a:bodyPr>
          <a:lstStyle/>
          <a:p>
            <a:pPr lvl="0" algn="ctr">
              <a:spcBef>
                <a:spcPct val="0"/>
              </a:spcBef>
              <a:defRPr/>
            </a:pPr>
            <a:r>
              <a:rPr lang="de-DE" sz="2400" b="1" dirty="0">
                <a:solidFill>
                  <a:srgbClr val="4C8FD8"/>
                </a:solidFill>
                <a:latin typeface="+mj-lt"/>
                <a:ea typeface="+mj-ea"/>
                <a:cs typeface="+mj-cs"/>
              </a:rPr>
              <a:t>Next Steps</a:t>
            </a:r>
            <a:endParaRPr kumimoji="0" lang="en-US" sz="2400" b="1" i="0" u="none" strike="noStrike" kern="1200" cap="none" spc="0" normalizeH="0" baseline="0" noProof="0" dirty="0">
              <a:ln>
                <a:noFill/>
              </a:ln>
              <a:solidFill>
                <a:srgbClr val="4C8FD8"/>
              </a:solidFill>
              <a:effectLst/>
              <a:uLnTx/>
              <a:uFillTx/>
              <a:latin typeface="+mj-lt"/>
              <a:ea typeface="+mj-ea"/>
              <a:cs typeface="+mj-cs"/>
            </a:endParaRPr>
          </a:p>
        </p:txBody>
      </p:sp>
      <p:sp>
        <p:nvSpPr>
          <p:cNvPr id="6" name="Content Placeholder 2"/>
          <p:cNvSpPr>
            <a:spLocks noGrp="1"/>
          </p:cNvSpPr>
          <p:nvPr>
            <p:ph idx="1"/>
          </p:nvPr>
        </p:nvSpPr>
        <p:spPr>
          <a:xfrm>
            <a:off x="298860" y="1295400"/>
            <a:ext cx="8616539" cy="5410200"/>
          </a:xfrm>
          <a:solidFill>
            <a:schemeClr val="bg1"/>
          </a:solidFill>
        </p:spPr>
        <p:txBody>
          <a:bodyPr>
            <a:normAutofit/>
          </a:bodyPr>
          <a:lstStyle/>
          <a:p>
            <a:pPr marL="457200" lvl="1" indent="0">
              <a:buNone/>
            </a:pPr>
            <a:endParaRPr lang="de-DE" b="1" dirty="0">
              <a:solidFill>
                <a:srgbClr val="002060"/>
              </a:solidFill>
              <a:latin typeface="Calibri" pitchFamily="34" charset="0"/>
            </a:endParaRPr>
          </a:p>
          <a:p>
            <a:pPr marL="0" indent="0" fontAlgn="b">
              <a:buNone/>
            </a:pPr>
            <a:endParaRPr lang="en-GB" sz="2000" dirty="0">
              <a:solidFill>
                <a:srgbClr val="002060"/>
              </a:solidFill>
            </a:endParaRPr>
          </a:p>
          <a:p>
            <a:pPr marL="0" indent="0" fontAlgn="b">
              <a:buNone/>
            </a:pPr>
            <a:endParaRPr lang="en-GB" sz="2000" dirty="0">
              <a:solidFill>
                <a:srgbClr val="002060"/>
              </a:solidFill>
            </a:endParaRPr>
          </a:p>
          <a:p>
            <a:pPr lvl="2">
              <a:buNone/>
            </a:pPr>
            <a:endParaRPr lang="de-DE" b="1" dirty="0">
              <a:solidFill>
                <a:srgbClr val="002060"/>
              </a:solidFill>
              <a:latin typeface="Calibri" pitchFamily="34" charset="0"/>
            </a:endParaRPr>
          </a:p>
          <a:p>
            <a:pPr lvl="2">
              <a:buNone/>
            </a:pPr>
            <a:endParaRPr lang="en-US" dirty="0">
              <a:solidFill>
                <a:srgbClr val="002060"/>
              </a:solidFill>
              <a:latin typeface="Calibri" pitchFamily="34" charset="0"/>
            </a:endParaRPr>
          </a:p>
          <a:p>
            <a:endParaRPr lang="en-US" dirty="0">
              <a:solidFill>
                <a:srgbClr val="002060"/>
              </a:solidFill>
              <a:latin typeface="Calibri" pitchFamily="34" charset="0"/>
            </a:endParaRPr>
          </a:p>
        </p:txBody>
      </p:sp>
      <p:sp>
        <p:nvSpPr>
          <p:cNvPr id="7" name="TextBox 6"/>
          <p:cNvSpPr txBox="1"/>
          <p:nvPr/>
        </p:nvSpPr>
        <p:spPr>
          <a:xfrm>
            <a:off x="914400" y="1600200"/>
            <a:ext cx="7848600" cy="1477328"/>
          </a:xfrm>
          <a:prstGeom prst="rect">
            <a:avLst/>
          </a:prstGeom>
          <a:noFill/>
        </p:spPr>
        <p:txBody>
          <a:bodyPr wrap="square" rtlCol="0">
            <a:spAutoFit/>
          </a:bodyPr>
          <a:lstStyle/>
          <a:p>
            <a:pPr marL="285750" indent="-285750">
              <a:buFont typeface="Arial" panose="020B0604020202020204" pitchFamily="34" charset="0"/>
              <a:buChar char="•"/>
            </a:pPr>
            <a:r>
              <a:rPr lang="en-IE" dirty="0"/>
              <a:t>National Delegate (Ireland) has been consulted  to investigate fit with upcoming calls </a:t>
            </a:r>
          </a:p>
          <a:p>
            <a:pPr marL="285750" indent="-285750">
              <a:buFont typeface="Arial" panose="020B0604020202020204" pitchFamily="34" charset="0"/>
              <a:buChar char="•"/>
            </a:pPr>
            <a:r>
              <a:rPr lang="en-IE" dirty="0"/>
              <a:t>Recruitment of further interested partners including industrial partners </a:t>
            </a:r>
          </a:p>
          <a:p>
            <a:pPr marL="285750" indent="-285750">
              <a:buFont typeface="Arial" panose="020B0604020202020204" pitchFamily="34" charset="0"/>
              <a:buChar char="•"/>
            </a:pPr>
            <a:r>
              <a:rPr lang="en-IE" dirty="0"/>
              <a:t>Further development of potential  JRA and NA activities </a:t>
            </a:r>
          </a:p>
          <a:p>
            <a:pPr marL="285750" indent="-285750">
              <a:buFont typeface="Arial" panose="020B0604020202020204" pitchFamily="34" charset="0"/>
              <a:buChar char="•"/>
            </a:pPr>
            <a:endParaRPr lang="en-IE" dirty="0"/>
          </a:p>
        </p:txBody>
      </p:sp>
    </p:spTree>
    <p:extLst>
      <p:ext uri="{BB962C8B-B14F-4D97-AF65-F5344CB8AC3E}">
        <p14:creationId xmlns:p14="http://schemas.microsoft.com/office/powerpoint/2010/main" val="6276018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TotalTime>
  <Words>964</Words>
  <Application>Microsoft Office PowerPoint</Application>
  <PresentationFormat>On-screen Show (4:3)</PresentationFormat>
  <Paragraphs>65</Paragraphs>
  <Slides>8</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Helvetica Neue</vt:lpstr>
      <vt:lpstr>Times New Roman</vt:lpstr>
      <vt:lpstr>Wingdings 2</vt:lpstr>
      <vt:lpstr>Office Theme</vt:lpstr>
      <vt:lpstr>PowerPoint Presentation</vt:lpstr>
      <vt:lpstr>2</vt:lpstr>
      <vt:lpstr>3</vt:lpstr>
      <vt:lpstr>PowerPoint Presentation</vt:lpstr>
      <vt:lpstr>Eurofleets+ </vt:lpstr>
      <vt:lpstr>Eurofleets+ </vt:lpstr>
      <vt:lpstr>Eurofleets+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EUROFLEETS2 calls for proposals</dc:title>
  <dc:creator>Veronica Willmott</dc:creator>
  <cp:lastModifiedBy>Heath, Sally-Anne</cp:lastModifiedBy>
  <cp:revision>66</cp:revision>
  <cp:lastPrinted>2017-03-27T13:12:30Z</cp:lastPrinted>
  <dcterms:created xsi:type="dcterms:W3CDTF">2014-01-08T15:42:48Z</dcterms:created>
  <dcterms:modified xsi:type="dcterms:W3CDTF">2018-04-06T07:01:11Z</dcterms:modified>
</cp:coreProperties>
</file>